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3"/>
  </p:notesMasterIdLst>
  <p:sldIdLst>
    <p:sldId id="256" r:id="rId2"/>
    <p:sldId id="257" r:id="rId3"/>
    <p:sldId id="318" r:id="rId4"/>
    <p:sldId id="260" r:id="rId5"/>
    <p:sldId id="319" r:id="rId6"/>
    <p:sldId id="320" r:id="rId7"/>
    <p:sldId id="266" r:id="rId8"/>
    <p:sldId id="321" r:id="rId9"/>
    <p:sldId id="322" r:id="rId10"/>
    <p:sldId id="347" r:id="rId11"/>
    <p:sldId id="323" r:id="rId12"/>
    <p:sldId id="371" r:id="rId13"/>
    <p:sldId id="372" r:id="rId14"/>
    <p:sldId id="37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48" r:id="rId24"/>
    <p:sldId id="332" r:id="rId25"/>
    <p:sldId id="333" r:id="rId26"/>
    <p:sldId id="375" r:id="rId27"/>
    <p:sldId id="374" r:id="rId28"/>
    <p:sldId id="334" r:id="rId29"/>
    <p:sldId id="335" r:id="rId30"/>
    <p:sldId id="377" r:id="rId31"/>
    <p:sldId id="378" r:id="rId32"/>
    <p:sldId id="349" r:id="rId33"/>
    <p:sldId id="338" r:id="rId34"/>
    <p:sldId id="339" r:id="rId35"/>
    <p:sldId id="340" r:id="rId36"/>
    <p:sldId id="380" r:id="rId37"/>
    <p:sldId id="341" r:id="rId38"/>
    <p:sldId id="350" r:id="rId39"/>
    <p:sldId id="342" r:id="rId40"/>
    <p:sldId id="343" r:id="rId41"/>
    <p:sldId id="344" r:id="rId42"/>
    <p:sldId id="345" r:id="rId43"/>
    <p:sldId id="381" r:id="rId44"/>
    <p:sldId id="382" r:id="rId45"/>
    <p:sldId id="346" r:id="rId46"/>
    <p:sldId id="351" r:id="rId47"/>
    <p:sldId id="352" r:id="rId48"/>
    <p:sldId id="353" r:id="rId49"/>
    <p:sldId id="354" r:id="rId50"/>
    <p:sldId id="355" r:id="rId51"/>
    <p:sldId id="356" r:id="rId52"/>
    <p:sldId id="357" r:id="rId53"/>
    <p:sldId id="358" r:id="rId54"/>
    <p:sldId id="383" r:id="rId55"/>
    <p:sldId id="359" r:id="rId56"/>
    <p:sldId id="384" r:id="rId57"/>
    <p:sldId id="360" r:id="rId58"/>
    <p:sldId id="361" r:id="rId59"/>
    <p:sldId id="362" r:id="rId60"/>
    <p:sldId id="363" r:id="rId61"/>
    <p:sldId id="385" r:id="rId62"/>
    <p:sldId id="364" r:id="rId63"/>
    <p:sldId id="365" r:id="rId64"/>
    <p:sldId id="366" r:id="rId65"/>
    <p:sldId id="367" r:id="rId66"/>
    <p:sldId id="386" r:id="rId67"/>
    <p:sldId id="368" r:id="rId68"/>
    <p:sldId id="369" r:id="rId69"/>
    <p:sldId id="370" r:id="rId70"/>
    <p:sldId id="268" r:id="rId71"/>
    <p:sldId id="269" r:id="rId72"/>
  </p:sldIdLst>
  <p:sldSz cx="9144000" cy="5143500" type="screen16x9"/>
  <p:notesSz cx="6858000" cy="9144000"/>
  <p:embeddedFontLst>
    <p:embeddedFont>
      <p:font typeface="Bahiana" panose="020B0604020202020204" charset="0"/>
      <p:regular r:id="rId74"/>
    </p:embeddedFont>
    <p:embeddedFont>
      <p:font typeface="Barlow Semi Condensed" panose="020B0604020202020204" charset="0"/>
      <p:regular r:id="rId75"/>
      <p:bold r:id="rId76"/>
      <p:italic r:id="rId77"/>
      <p:boldItalic r:id="rId78"/>
    </p:embeddedFont>
    <p:embeddedFont>
      <p:font typeface="Barlow Semi Condensed SemiBold" panose="020B0604020202020204" charset="0"/>
      <p:regular r:id="rId79"/>
      <p:bold r:id="rId80"/>
      <p:italic r:id="rId81"/>
      <p:boldItalic r:id="rId82"/>
    </p:embeddedFont>
    <p:embeddedFont>
      <p:font typeface="Fira Sans Extra Condensed Medium" panose="020B0604020202020204" charset="0"/>
      <p:regular r:id="rId83"/>
      <p:bold r:id="rId84"/>
      <p:italic r:id="rId85"/>
      <p:boldItalic r:id="rId86"/>
    </p:embeddedFont>
    <p:embeddedFont>
      <p:font typeface="Roboto" panose="02000000000000000000" pitchFamily="2" charset="0"/>
      <p:regular r:id="rId87"/>
      <p:bold r:id="rId88"/>
      <p:italic r:id="rId89"/>
      <p:boldItalic r:id="rId90"/>
    </p:embeddedFont>
    <p:embeddedFont>
      <p:font typeface="Roboto Condensed" panose="02000000000000000000" pitchFamily="2" charset="0"/>
      <p:regular r:id="rId91"/>
      <p:bold r:id="rId92"/>
      <p:italic r:id="rId93"/>
      <p:boldItalic r:id="rId94"/>
    </p:embeddedFont>
    <p:embeddedFont>
      <p:font typeface="Roboto Condensed Light" panose="02000000000000000000" pitchFamily="2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1289B0-1054-4A57-9370-EEE62F5DF135}">
  <a:tblStyle styleId="{AD1289B0-1054-4A57-9370-EEE62F5DF1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Relationship Id="rId98" Type="http://schemas.openxmlformats.org/officeDocument/2006/relationships/font" Target="fonts/font2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33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787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84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868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068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384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97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66bf609e6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66bf609e6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278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68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3163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1921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547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089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822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023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3604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108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482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699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005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9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263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66bf609e6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66bf609e6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666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74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7252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57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4647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2969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953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66bf609e6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66bf609e6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81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240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7076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49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6561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088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6420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66bf609e6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66bf609e6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103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174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6610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587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8652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57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3243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952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4750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1688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6257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3594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0158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3992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194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6376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734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8306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5515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9753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749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4963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795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66bf609e6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66bf609e6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6038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3464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68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66bf609e6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66bf609e6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5c7a8d047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5c7a8d047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66bf609e6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66bf609e6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76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66bf609e6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66bf609e6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432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-14900" y="500"/>
            <a:ext cx="9283400" cy="4927725"/>
          </a:xfrm>
          <a:custGeom>
            <a:avLst/>
            <a:gdLst/>
            <a:ahLst/>
            <a:cxnLst/>
            <a:rect l="l" t="t" r="r" b="b"/>
            <a:pathLst>
              <a:path w="371336" h="197109" extrusionOk="0">
                <a:moveTo>
                  <a:pt x="371336" y="100762"/>
                </a:moveTo>
                <a:lnTo>
                  <a:pt x="0" y="197109"/>
                </a:lnTo>
                <a:lnTo>
                  <a:pt x="57607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Google Shape;301;p14"/>
          <p:cNvSpPr txBox="1">
            <a:spLocks noGrp="1"/>
          </p:cNvSpPr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ONLY_2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26" name="Google Shape;326;p1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27" name="Google Shape;327;p1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1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ONLY_2_1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348" name="Google Shape;348;p17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349" name="Google Shape;349;p17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7" name="Google Shape;367;p17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">
  <p:cSld name="SECTION_HEADER_1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3"/>
          <p:cNvSpPr txBox="1">
            <a:spLocks noGrp="1"/>
          </p:cNvSpPr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23"/>
          <p:cNvSpPr txBox="1">
            <a:spLocks noGrp="1"/>
          </p:cNvSpPr>
          <p:nvPr>
            <p:ph type="subTitle" idx="1"/>
          </p:nvPr>
        </p:nvSpPr>
        <p:spPr>
          <a:xfrm>
            <a:off x="1795350" y="3362050"/>
            <a:ext cx="55533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23"/>
          <p:cNvSpPr txBox="1">
            <a:spLocks noGrp="1"/>
          </p:cNvSpPr>
          <p:nvPr>
            <p:ph type="title" idx="2" hasCustomPrompt="1"/>
          </p:nvPr>
        </p:nvSpPr>
        <p:spPr>
          <a:xfrm>
            <a:off x="3055306" y="315950"/>
            <a:ext cx="3033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23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4" name="Google Shape;454;p23"/>
          <p:cNvSpPr/>
          <p:nvPr/>
        </p:nvSpPr>
        <p:spPr>
          <a:xfrm rot="10800000">
            <a:off x="7346604" y="587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"/>
          <p:cNvSpPr/>
          <p:nvPr/>
        </p:nvSpPr>
        <p:spPr>
          <a:xfrm flipH="1">
            <a:off x="682650" y="-95500"/>
            <a:ext cx="8461350" cy="5256550"/>
          </a:xfrm>
          <a:custGeom>
            <a:avLst/>
            <a:gdLst/>
            <a:ahLst/>
            <a:cxnLst/>
            <a:rect l="l" t="t" r="r" b="b"/>
            <a:pathLst>
              <a:path w="338454" h="210262" extrusionOk="0">
                <a:moveTo>
                  <a:pt x="266558" y="0"/>
                </a:moveTo>
                <a:lnTo>
                  <a:pt x="338454" y="106940"/>
                </a:lnTo>
                <a:lnTo>
                  <a:pt x="310419" y="210262"/>
                </a:lnTo>
                <a:lnTo>
                  <a:pt x="0" y="196245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3" name="Google Shape;473;p28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5" name="Google Shape;475;p28"/>
          <p:cNvSpPr txBox="1"/>
          <p:nvPr/>
        </p:nvSpPr>
        <p:spPr>
          <a:xfrm>
            <a:off x="4928375" y="3971800"/>
            <a:ext cx="34959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0" r:id="rId3"/>
    <p:sldLayoutId id="2147483662" r:id="rId4"/>
    <p:sldLayoutId id="2147483663" r:id="rId5"/>
    <p:sldLayoutId id="2147483669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gecko.com/en/coins/terra-usd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pGMoYZMh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watch?v=HL8tcVHyHMM" TargetMode="External"/><Relationship Id="rId4" Type="http://schemas.openxmlformats.org/officeDocument/2006/relationships/hyperlink" Target="https://twitter.com/terra_money/status/1396780917314621444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gecko.com/en/coins/frax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619550" y="2486375"/>
            <a:ext cx="56877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</a:rPr>
              <a:t>Алгоритмические стэйблкойны: поиск Святого Грааля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Bahiana"/>
              <a:sym typeface="Bahi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C78830-60EE-4A46-8E54-01E17EF73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324" y="527351"/>
            <a:ext cx="5245368" cy="39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9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Такой подход переносит волат</a:t>
            </a:r>
            <a:r>
              <a:rPr lang="ru-RU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льность с цены токена на его капитализацию: вместо изменений цены в зависимости от изменений спроса, для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ребэйз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токенов изменяется рыночная капитализация, т.е. это больше спекулятивный инструмент, а не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стэйблкойн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161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229B30-D9D5-448C-8795-938C6797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14" y="2286287"/>
            <a:ext cx="6104771" cy="21334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8C055D-98D5-4300-9D3A-33EBC1C5F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614" y="409492"/>
            <a:ext cx="6104771" cy="206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0A8F67-EE5D-4B9C-B6A1-C96F57D7D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635" y="700728"/>
            <a:ext cx="4690730" cy="374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9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63143F-1ADD-4232-A007-2985B8C0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843" y="736813"/>
            <a:ext cx="4346313" cy="366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44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322975"/>
            <a:ext cx="76217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Привязан к 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USDC</a:t>
            </a:r>
          </a:p>
          <a:p>
            <a:pPr algn="l"/>
            <a:endParaRPr lang="en-GB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Отличительные черты:</a:t>
            </a:r>
          </a:p>
          <a:p>
            <a:pPr algn="l"/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Fair launch 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через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ликвидити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майнинг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On-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chian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governance from Day 1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VALUE CAPTURE-&gt; a portion of each supply expansion is used to buy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yCRV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(a high-yield USD-denominated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stablecoin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and add it to the Yam treasury</a:t>
            </a:r>
          </a:p>
          <a:p>
            <a:pPr algn="l"/>
            <a:endParaRPr lang="en-GB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04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322975"/>
            <a:ext cx="7621745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Привязан к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sUSD</a:t>
            </a:r>
            <a:endParaRPr lang="en-GB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en-GB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Отличительные черты:</a:t>
            </a:r>
          </a:p>
          <a:p>
            <a:pPr algn="l"/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Admin keys are burned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Сглаженные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ребэйзы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over a ten-day period)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Whale hunting</a:t>
            </a:r>
          </a:p>
        </p:txBody>
      </p:sp>
    </p:spTree>
    <p:extLst>
      <p:ext uri="{BB962C8B-B14F-4D97-AF65-F5344CB8AC3E}">
        <p14:creationId xmlns:p14="http://schemas.microsoft.com/office/powerpoint/2010/main" val="452685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7E972B-F379-4870-ADAA-2C70588AF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28" y="553560"/>
            <a:ext cx="5203343" cy="390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5763877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Seigniorage coins: </a:t>
            </a:r>
            <a:br>
              <a:rPr lang="ru-RU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Empty Set Dollar </a:t>
            </a:r>
            <a:br>
              <a:rPr lang="ru-RU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 Basis Cash</a:t>
            </a:r>
          </a:p>
        </p:txBody>
      </p:sp>
    </p:spTree>
    <p:extLst>
      <p:ext uri="{BB962C8B-B14F-4D97-AF65-F5344CB8AC3E}">
        <p14:creationId xmlns:p14="http://schemas.microsoft.com/office/powerpoint/2010/main" val="229083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A9BA30-C1A7-42B8-857F-293C1C587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831" y="572570"/>
            <a:ext cx="6574337" cy="380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4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Виды стэйблкойнов:</a:t>
            </a:r>
            <a:endParaRPr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322975"/>
            <a:ext cx="3073277" cy="2318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fiat-collateralized (Tether, USDC)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crypto-collateralized (Dai)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commodity-collateralized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non-collateralize</a:t>
            </a:r>
            <a:br>
              <a:rPr lang="ru-RU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GB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algorithmic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non-algorithmic</a:t>
            </a: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13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Особенности:</a:t>
            </a:r>
          </a:p>
          <a:p>
            <a:pPr algn="l"/>
            <a:endParaRPr lang="ru-RU" b="1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Multi-token models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Rebases do not affect everyone</a:t>
            </a:r>
          </a:p>
        </p:txBody>
      </p:sp>
    </p:spTree>
    <p:extLst>
      <p:ext uri="{BB962C8B-B14F-4D97-AF65-F5344CB8AC3E}">
        <p14:creationId xmlns:p14="http://schemas.microsoft.com/office/powerpoint/2010/main" val="55212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Basecoin</a:t>
            </a: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/Basis</a:t>
            </a:r>
            <a:b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A88DD4-EA45-4E9E-9961-7FB46DDC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750" y="1089064"/>
            <a:ext cx="5782399" cy="35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61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Empty Set Dollar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212139"/>
            <a:ext cx="7878055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Особенности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Two-token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model</a:t>
            </a: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ESD выступает в роли и стабильного токена и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governance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токена.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Используется механизм купонов, чтобы вернуть цену к цели.</a:t>
            </a:r>
          </a:p>
        </p:txBody>
      </p:sp>
    </p:spTree>
    <p:extLst>
      <p:ext uri="{BB962C8B-B14F-4D97-AF65-F5344CB8AC3E}">
        <p14:creationId xmlns:p14="http://schemas.microsoft.com/office/powerpoint/2010/main" val="2293622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Empty Set Dollar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212139"/>
            <a:ext cx="7878055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&gt; 1: создаются новые токены в ESD DAO и раздаются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стэйкерам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пропорционально их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стэйку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supply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expansions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до 3%)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&lt; 1: системы предлагает пользователям сжечь ESD за купоны. Купоны продаются с дополнительной скидкой. Купон это ваучер, который можно обменять на ESD, когда рыночная цена ESD будет больше 1 USDC (но не более 90 циклов/30 дней)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BE81D5-52C9-48C0-8D96-80A633DD0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09" y="3436303"/>
            <a:ext cx="7220100" cy="98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960B07B-3F7F-41A2-8216-BC10F0AA9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983" y="611762"/>
            <a:ext cx="6742034" cy="391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3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60DE17-8662-4A1A-8EF8-B87A14056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02" y="1341055"/>
            <a:ext cx="7713195" cy="24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4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05402D-7231-40CE-BC6D-F3105A807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33" y="1375768"/>
            <a:ext cx="7708133" cy="23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0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B3AD3E-5664-4964-9DBE-DEE4A4DB3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05" y="839268"/>
            <a:ext cx="5591190" cy="34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91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Basis Cash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322975"/>
            <a:ext cx="7878055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Особенности:</a:t>
            </a:r>
          </a:p>
          <a:p>
            <a:pPr algn="l">
              <a:lnSpc>
                <a:spcPct val="150000"/>
              </a:lnSpc>
            </a:pP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Three-token model (</a:t>
            </a:r>
            <a:r>
              <a:rPr lang="en-GB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stablecoin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Basis Cash, bond token Basis Bond, and shareholder token Basis Share)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 -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сам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стэйблкойн</a:t>
            </a: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BAS -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пользователи, которые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застэйкали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BAS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Boardroom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получают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заминченный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BAC,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во время экспансий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BAB -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можно обменять на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BAC,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когда цена выше 1 (закончилась дефляционная фаза) и он есть в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трэжери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Boardroom)</a:t>
            </a:r>
          </a:p>
        </p:txBody>
      </p:sp>
    </p:spTree>
    <p:extLst>
      <p:ext uri="{BB962C8B-B14F-4D97-AF65-F5344CB8AC3E}">
        <p14:creationId xmlns:p14="http://schemas.microsoft.com/office/powerpoint/2010/main" val="4069491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2426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algn="l"/>
            <a:endParaRPr lang="ru-RU" b="1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&gt; 1: создаются новые токены в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Boardroom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Сначала они предлагаются владельцам бондов, а потом раздаются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стэйкерам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BAS, пропорционально их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стэйку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&lt; 1: системы предлагает пользователям сжечь BAC за BAB. BAB это ваучер, который можно обменять на BAC (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bond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redemption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), когда рыночная цена BAC будет больше 1 USD. У BAB нет даты экспирации.</a:t>
            </a:r>
            <a:endParaRPr lang="en-GB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80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Введение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322975"/>
            <a:ext cx="76217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Алгоритмические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стэйблкойны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- монеты, не обеспеченные никаким реальным или цифровым активом (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collateral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), и которые вместо этого строятся на сложной комбинации алгоритмов (воздействующих на цену или предложение) и трюках из теории игр.</a:t>
            </a:r>
          </a:p>
          <a:p>
            <a:pPr algn="l"/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Т.е. если упростить, то они выпускают токены на рынок, когда цена растет, и покупают их с рынка, когда цена токена меньше необходимой.</a:t>
            </a:r>
          </a:p>
        </p:txBody>
      </p:sp>
    </p:spTree>
    <p:extLst>
      <p:ext uri="{BB962C8B-B14F-4D97-AF65-F5344CB8AC3E}">
        <p14:creationId xmlns:p14="http://schemas.microsoft.com/office/powerpoint/2010/main" val="3438757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4E6537-AC77-43A3-890A-42147444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33" y="1298616"/>
            <a:ext cx="7708133" cy="25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80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3317CB-14B8-488F-81A4-4457EC4D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737" y="659368"/>
            <a:ext cx="3072525" cy="382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21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5763877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Terra</a:t>
            </a:r>
          </a:p>
        </p:txBody>
      </p:sp>
    </p:spTree>
    <p:extLst>
      <p:ext uri="{BB962C8B-B14F-4D97-AF65-F5344CB8AC3E}">
        <p14:creationId xmlns:p14="http://schemas.microsoft.com/office/powerpoint/2010/main" val="2868545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Особенности:</a:t>
            </a:r>
          </a:p>
          <a:p>
            <a:pPr algn="l"/>
            <a:endParaRPr lang="ru-RU" b="1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Cosmos SDK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Майнеры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получают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rewards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через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transaction fees: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каждая транзакция берет с пользователей небольшую плату для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майнеров</a:t>
            </a: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Множество токенов (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LUNA + </a:t>
            </a:r>
            <a:r>
              <a:rPr lang="en-GB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TerraStables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Ecosystem: CHAI + Mirror + Anchor +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другие приложения</a:t>
            </a:r>
            <a:endParaRPr lang="en-GB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187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GB" b="1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&gt; 1: один доллар луны, можно продать за 1 UST, а потом продать UST и получить прибыль, так как цена UST больше доллара.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&lt; 1: один UST можно обменять на эквивалент 1 доллара в луне, и получить прибыль, так как UST меньше доллара.</a:t>
            </a:r>
          </a:p>
        </p:txBody>
      </p:sp>
    </p:spTree>
    <p:extLst>
      <p:ext uri="{BB962C8B-B14F-4D97-AF65-F5344CB8AC3E}">
        <p14:creationId xmlns:p14="http://schemas.microsoft.com/office/powerpoint/2010/main" val="45584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36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Следствия:</a:t>
            </a:r>
            <a:endParaRPr lang="en-GB" b="1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supply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стэйблкойнов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на Terra увеличивается, то LUNA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supply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падает и цена растет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supply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стэйблкойнов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на Terra уменьшается, то LUNA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supply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растет и цена падает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TerraUSD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(и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др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передает волатильность своему парному токену LUNA через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сеньораж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часть LUNA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burnиться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часть складывается в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community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pool</a:t>
            </a: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Чем больше приложений на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Terre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использует Terra-валюты, тем больше этих токенов нужно =&gt; тем больше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transaction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fees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и тем больше спрос на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Luna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так как она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бернится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GB" dirty="0">
              <a:solidFill>
                <a:srgbClr val="434343"/>
              </a:solidFill>
              <a:latin typeface="Roboto" panose="02000000000000000000" pitchFamily="2" charset="0"/>
              <a:ea typeface="Roboto" panose="02000000000000000000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4245563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83F28B-53FF-4B9C-BF6C-D76213D4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33" y="1398096"/>
            <a:ext cx="7708133" cy="234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92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40A010-EFFE-4221-B979-5E3DFBFED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045" y="644430"/>
            <a:ext cx="6853910" cy="38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50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Дополнительные ресурсы:</a:t>
            </a:r>
            <a:endParaRPr lang="en-GB" b="1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u="none" strike="noStrike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Официальное видео</a:t>
            </a:r>
            <a:r>
              <a:rPr lang="ru-RU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как работает </a:t>
            </a:r>
            <a:r>
              <a:rPr lang="en-GB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Terra</a:t>
            </a:r>
            <a:endParaRPr lang="ru-RU" b="0" i="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UST Fud Thread</a:t>
            </a:r>
            <a:endParaRPr lang="en-GB" b="0" i="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UST Fud Video</a:t>
            </a:r>
            <a:endParaRPr lang="en-GB" b="0" i="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28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5763877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sz="360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Frax</a:t>
            </a:r>
            <a:endParaRPr lang="en-GB" sz="360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97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Почему они важны:</a:t>
            </a:r>
          </a:p>
          <a:p>
            <a:pPr algn="l"/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убирают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волательность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крипты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censorship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resistance</a:t>
            </a: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могут быть масштабированы до необходимых размеров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сеньораж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остается в экосистеме и делится с пользователями экосистемы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увеличивает доверие, так как код и все, что происходит, может легко быть проверено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полная прозрачность того, что происходит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управление, нацеленное на интересы пользователей (в отличие от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центробанков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огромный трансформационный потенциал такой технологии (больше, чем токены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Bitcoin'а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и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Ethereum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). Сохраняет плюсы, убирает минусы.</a:t>
            </a:r>
          </a:p>
          <a:p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3718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Особенности:</a:t>
            </a:r>
          </a:p>
          <a:p>
            <a:pPr algn="l"/>
            <a:endParaRPr lang="ru-RU" b="1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Первый частично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коллатерализованный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стэйблкойн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частично обеспечен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коллатералом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частично стабилизируется алгоритмически (отсюда название -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fract</a:t>
            </a:r>
            <a:r>
              <a:rPr lang="en-GB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onal-algorithmic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FRAX -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стэйблкойн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FXS (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Frax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Shares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-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governance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токен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active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management</a:t>
            </a: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Пропорция алгоритмической части к обеспеченной не фиксирована, а вариативна и зависит от рыночной цены FRAX (в V1) или более хитрых схем (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PIDController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Функция обновления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collateral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ratio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может быть вызвана любым пользователем раз в час. Функция изменяла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collateral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ration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шагами .25%. Если цена токена больше 1 USDC, то алгоритмическая часть увеличивается и наоборот</a:t>
            </a:r>
          </a:p>
        </p:txBody>
      </p:sp>
    </p:spTree>
    <p:extLst>
      <p:ext uri="{BB962C8B-B14F-4D97-AF65-F5344CB8AC3E}">
        <p14:creationId xmlns:p14="http://schemas.microsoft.com/office/powerpoint/2010/main" val="2384271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После запуска FRAX был на 100% обеспечен, но постепенно это значение уменьшалось.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FRAX всегда можно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заминтить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или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заредимить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в систему за 1 доллар стоимости.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Множество механизмов стабилизации цены и уменьшения волатильности.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Frax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- это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agnostic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protocol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Ему без разницы, какой уровень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коллатерализации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в итоге будет выбран рынком.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BC422C-BD61-4E52-942B-6A4DA11F6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497" y="2847110"/>
            <a:ext cx="3167395" cy="15770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E99733-F23E-4752-A355-601C60319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893" y="2847109"/>
            <a:ext cx="3167395" cy="15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18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3072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algn="l"/>
            <a:endParaRPr lang="ru-RU" b="1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&gt; 1: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арбитражники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минтят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FRAX используя USDC и FXS, продают FRAX с прибылью и повторяют это до тех пор, пока возможность арбитража не пропадает.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&lt; 1: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арбитражники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покупают FRAX и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редимят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redeem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в системе, получая USDC и FXS взамен. Продают FXS с прибылью и повторяют это до тех пор, пока возможность арбитража не пропадает.</a:t>
            </a:r>
            <a:endParaRPr lang="en-GB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GB" b="0" i="0" u="none" strike="noStrike" dirty="0">
                <a:solidFill>
                  <a:srgbClr val="0070C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https://www.coingecko.com/en/coins/frax</a:t>
            </a:r>
            <a:endParaRPr lang="en-GB" b="0" i="0" dirty="0">
              <a:solidFill>
                <a:srgbClr val="0070C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76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E180E8-1D9E-4343-B67A-955629116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596" y="1228198"/>
            <a:ext cx="5028807" cy="26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45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43FE32-05B8-4118-8145-93A5F6B1D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33" y="1335184"/>
            <a:ext cx="7708134" cy="247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3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Titan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212139"/>
            <a:ext cx="7878055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Кто-то продает много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TITAN'а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цена прыгает, инвесторы начинают нервничать и тоже начинают продавать.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IRON отклоняется от целевого значения (IRON &lt; 1 USD), что ведет к ситуации, когда токен который стоит на рынке 0.90$ , можно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заредимить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в системе за 0.75$ в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стэйблкойне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и 0.25$ в TITAN.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TITAN) сливается на рынке =&gt; его цена падает еще больше =&gt; пользователи паникуют еще больше =&gt; цена IRON отклоняется от целевого значения еще больше =&gt;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cамоподдерживающийся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цикл (пока IRON != 1 USD, TITAN падает; и пока TITAN падает и IRON не может быть = 1 USD).</a:t>
            </a:r>
            <a:endParaRPr lang="en-GB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358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5763877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Rai, Fei, Float</a:t>
            </a:r>
          </a:p>
        </p:txBody>
      </p:sp>
    </p:spTree>
    <p:extLst>
      <p:ext uri="{BB962C8B-B14F-4D97-AF65-F5344CB8AC3E}">
        <p14:creationId xmlns:p14="http://schemas.microsoft.com/office/powerpoint/2010/main" val="2769971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Rai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322975"/>
            <a:ext cx="7878055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Особенности:</a:t>
            </a:r>
          </a:p>
          <a:p>
            <a:pPr algn="l">
              <a:lnSpc>
                <a:spcPct val="150000"/>
              </a:lnSpc>
            </a:pP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Альтернатива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pegged-coins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для использования в </a:t>
            </a:r>
            <a:r>
              <a:rPr lang="en-GB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DeFi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 качестве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коллатерала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и резервного актива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Монетарная политика управляется автономным алгоритмическим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on-chain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контроллером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Форк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Multi-Collateral DAI,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где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 fee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заменена на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redemption price (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целевая стоимость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RAI)</a:t>
            </a:r>
          </a:p>
        </p:txBody>
      </p:sp>
    </p:spTree>
    <p:extLst>
      <p:ext uri="{BB962C8B-B14F-4D97-AF65-F5344CB8AC3E}">
        <p14:creationId xmlns:p14="http://schemas.microsoft.com/office/powerpoint/2010/main" val="935168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632972" y="673314"/>
            <a:ext cx="7878055" cy="2966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Over-collateralised debt system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RAI - non-pegged </a:t>
            </a:r>
            <a:r>
              <a:rPr lang="en-GB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stablecoin</a:t>
            </a:r>
            <a:endParaRPr lang="en-GB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Начальная целевая цена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RAI (redemption price)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составляла $3.14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Redemption price -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обратно коррелирует со спросом на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RAI (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цена уменьшается, если спрос на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RAI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растет) и прямо коррелирует со спросом на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левередж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Эфира (позитивная корреляция с ценой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ETH).</a:t>
            </a: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GB" b="0" i="1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“It works kind of like a spring: the further the market price of RAI moves from the target price, the more powerful the interest rate, and the greater the incentive to return RAI to equilibrium”</a:t>
            </a:r>
            <a:endParaRPr lang="en-GB" i="1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29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GB" b="1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рыночная цена &gt;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redemption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система сдвигает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redemption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еще больше вниз. Это позволяет кому-то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заминтить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новые RAI по более низкой цене и продать их за ETH.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рыночная цена &lt;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redemption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система сдвигает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redemption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еще больше вверх. Это делает содержание SAFE более дорогим. Пользователи закрывают SAFE (сжигают RAI и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анлочат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ETH), что поднимает цену RAI.</a:t>
            </a:r>
          </a:p>
        </p:txBody>
      </p:sp>
    </p:spTree>
    <p:extLst>
      <p:ext uri="{BB962C8B-B14F-4D97-AF65-F5344CB8AC3E}">
        <p14:creationId xmlns:p14="http://schemas.microsoft.com/office/powerpoint/2010/main" val="192285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Что говорят противники:</a:t>
            </a:r>
            <a:endParaRPr lang="en-GB" b="1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racle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problem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central bank game (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даже ЦБ не всегда справлялись с этой задачей, несмотря на ресурсы;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трэйдерам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выгодно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шортить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так как исходы легко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прогнозирумы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Not really </a:t>
            </a:r>
            <a:r>
              <a:rPr lang="en-GB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stablecoins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(if pegged to USD)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DB12958-59AB-477A-8770-8E22647C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17" y="2646582"/>
            <a:ext cx="4462666" cy="203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8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672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GB" b="1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Not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capital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efficient</a:t>
            </a: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При спросе на RAI, опережающем рост цены ETH, может возникнуть ситуация, когда RAI дешевеет. Это может уменьшить покупательскую способность токена.</a:t>
            </a:r>
            <a:endParaRPr lang="en-GB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595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1A73AC-33D7-4CEF-8AE2-01351A139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2" y="899262"/>
            <a:ext cx="7938655" cy="33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67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Fei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671559" y="1000633"/>
            <a:ext cx="7878055" cy="328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Особенности:</a:t>
            </a:r>
          </a:p>
          <a:p>
            <a:pPr algn="l">
              <a:lnSpc>
                <a:spcPct val="150000"/>
              </a:lnSpc>
            </a:pP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FEI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привязан к 1.00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Fei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частично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коллатерализованая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система, с начальным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коллатералом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только в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Использует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bonding curves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и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direct incentives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Весь этот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не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user-owned,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PCV-owned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PCV (protocol controlled value)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 старте в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PCV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принесли 639000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PCV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стэйкается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на </a:t>
            </a:r>
            <a:r>
              <a:rPr lang="en-GB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Uniswap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ETH/FEI 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пуле, при этом необходимый </a:t>
            </a:r>
            <a:r>
              <a:rPr lang="en-GB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FEI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минтится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системой в нужных количествах</a:t>
            </a:r>
            <a:endParaRPr lang="en-GB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142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995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GB" b="1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&gt; 1: протокол дает пользователям возможность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заминтить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новые FEI в обмен на эквивалент в $ выражении в ETH. ETH идет в PVC. Например, если рыночная цена FEI составляет 1.05 USD, то любой пользователь может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заминтить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новые FEI по цене 1.01 USD в ETH и продать на рынке. </a:t>
            </a:r>
          </a:p>
        </p:txBody>
      </p:sp>
    </p:spTree>
    <p:extLst>
      <p:ext uri="{BB962C8B-B14F-4D97-AF65-F5344CB8AC3E}">
        <p14:creationId xmlns:p14="http://schemas.microsoft.com/office/powerpoint/2010/main" val="3834099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A24540-4BEC-4F5E-9526-D7356BDE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88" y="861943"/>
            <a:ext cx="3569277" cy="356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76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674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GB" b="1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Если цена &lt; 1: Direct </a:t>
            </a:r>
            <a:r>
              <a:rPr lang="ru-RU" dirty="0" err="1"/>
              <a:t>incentives</a:t>
            </a:r>
            <a:r>
              <a:rPr lang="ru-RU" dirty="0"/>
              <a:t>: за покупку или продажу токена протокол дает пользователю награду или штраф, пропорционально тому, насколько далеко цена от целевой. Этот механизм работает только если цена ниже целевой.</a:t>
            </a: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536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FAFCAD-F3BF-4093-94B7-3520342D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299" y="1211592"/>
            <a:ext cx="6347401" cy="27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6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Динамика поддержки целевой цены:</a:t>
            </a:r>
            <a:endParaRPr lang="en-GB" b="1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43F730-CDEA-4641-A0A4-3B607D11E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455" y="1302253"/>
            <a:ext cx="7135090" cy="279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54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dirty="0" err="1"/>
              <a:t>Peg</a:t>
            </a:r>
            <a:r>
              <a:rPr lang="ru-RU" dirty="0"/>
              <a:t> </a:t>
            </a:r>
            <a:r>
              <a:rPr lang="ru-RU" dirty="0" err="1"/>
              <a:t>reweights</a:t>
            </a:r>
            <a:r>
              <a:rPr lang="ru-RU" dirty="0"/>
              <a:t>: запускаются, если продолжительное время не срабатывают </a:t>
            </a:r>
            <a:r>
              <a:rPr lang="ru-RU" dirty="0" err="1"/>
              <a:t>direct-incentives</a:t>
            </a:r>
            <a:r>
              <a:rPr lang="ru-RU" dirty="0"/>
              <a:t>. Контроллер вынимает всю ликвидность, предоставленную протоколом, из ETH/FEI пула и покупает FEI за ETH, сжигает купленный FEI. Таким образом цена возвращается к целевой, но у протокола становится меньше </a:t>
            </a:r>
            <a:r>
              <a:rPr lang="ru-RU" dirty="0" err="1"/>
              <a:t>коллатерала</a:t>
            </a:r>
            <a:r>
              <a:rPr lang="ru-RU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9052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7E3E73-A339-4932-99A6-91F48A3B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396" y="657978"/>
            <a:ext cx="4855207" cy="34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15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3F6567-080D-4D72-86F7-3EBF6B8CB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52" y="720155"/>
            <a:ext cx="6980517" cy="366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62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2318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GB" b="1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Падение цены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коллатерала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может повлиять на PCV и как следствие вызвать падение доверия к системе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Также такое падение снижает возможность проводить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reweights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(при достаточных объемах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reweights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могут делать цену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коллатерала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еще меньше, а также уменьшать его объем, что уменьшает доверие к системе еще больше)</a:t>
            </a:r>
          </a:p>
        </p:txBody>
      </p:sp>
    </p:spTree>
    <p:extLst>
      <p:ext uri="{BB962C8B-B14F-4D97-AF65-F5344CB8AC3E}">
        <p14:creationId xmlns:p14="http://schemas.microsoft.com/office/powerpoint/2010/main" val="4234099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FFF369-6C9C-4F7D-BFB6-0E61D028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74" y="1420027"/>
            <a:ext cx="7043451" cy="23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92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Float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322975"/>
            <a:ext cx="7878055" cy="26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Особенности:</a:t>
            </a:r>
          </a:p>
          <a:p>
            <a:pPr algn="l">
              <a:lnSpc>
                <a:spcPct val="150000"/>
              </a:lnSpc>
            </a:pP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Первая по-настоящему нативная валюта для интернета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FLOAT -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non-pegged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stablecoin</a:t>
            </a: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Система из двух токенов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Частично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коллатерализованная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система (ETH в v1)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Basket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- аналог PCV, пользователи не могут напрямую взаимодействовать с ETH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застэйканым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там</a:t>
            </a:r>
          </a:p>
        </p:txBody>
      </p:sp>
    </p:spTree>
    <p:extLst>
      <p:ext uri="{BB962C8B-B14F-4D97-AF65-F5344CB8AC3E}">
        <p14:creationId xmlns:p14="http://schemas.microsoft.com/office/powerpoint/2010/main" val="1374452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632972" y="673314"/>
            <a:ext cx="7878055" cy="328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Начальная целевая цена FLOAT (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redemption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 составляла $1.618 (золотое сечение)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Целевая цена FLOAT позитивно коррелирует со спросом на FLOAT и также позитивно коррелирует с ценой ETH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Протокол использует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Basket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для изменений цены, через механизм Dutch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Auctions</a:t>
            </a:r>
            <a:endParaRPr lang="ru-RU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Протокол настроен так, чтобы всегда целевой объем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коллатерала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соответствовал целевой цене FLOAT (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Basket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Factor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= 100%)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Цена FLOAT более чувствительна к изменениям цены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коллатерала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таким образом сохраняется покупательная способность пользователей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Но в случае длительного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bear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market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и падения стоимости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коллатерала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цена FLOAT будет падать, хоть и более плавно</a:t>
            </a:r>
          </a:p>
        </p:txBody>
      </p:sp>
    </p:spTree>
    <p:extLst>
      <p:ext uri="{BB962C8B-B14F-4D97-AF65-F5344CB8AC3E}">
        <p14:creationId xmlns:p14="http://schemas.microsoft.com/office/powerpoint/2010/main" val="1644289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8469" y="282773"/>
            <a:ext cx="7536873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ru-RU" b="1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GB" b="1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&gt;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target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любой пользователь может начать аукцион по продаже системой FLOAT. Система выпускает новые монеты FLOAT и начинает на них аукцион начиная с рыночной цены +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premium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Постепенно цена снижается до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target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Арбитражники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покупают FLOAT за ETH + BANK. Например: целевая цена 2 USD, рыночная цена 3 USD. Постепенно цена аукциона опускается до 2.90 USD и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арбитражник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покупает FLOAT при этом платит 2 USD в ETH и 0.9 USD в BANK. BANK после этого сжигается.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&lt;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target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протокол начинает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Reverse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Dutch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Auction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по покупке протоколом FLOAT. Начальная цена покупки предлагаемая протоколом = рыночная цена - дополнительная скидка. Цена постепенно увеличивается небольшими шагами до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target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price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Купленный FLOAT сразу же сжигается.</a:t>
            </a:r>
          </a:p>
        </p:txBody>
      </p:sp>
    </p:spTree>
    <p:extLst>
      <p:ext uri="{BB962C8B-B14F-4D97-AF65-F5344CB8AC3E}">
        <p14:creationId xmlns:p14="http://schemas.microsoft.com/office/powerpoint/2010/main" val="472190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025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dirty="0">
                <a:solidFill>
                  <a:srgbClr val="24292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Limitations</a:t>
            </a:r>
            <a:r>
              <a:rPr lang="ru-RU" b="1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en-GB" b="1" dirty="0">
              <a:solidFill>
                <a:srgbClr val="24292E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bank-run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вызванный резким падением цены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коллатерала</a:t>
            </a:r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31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744D6B-3A75-4BB7-A9EE-A06D0DECF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274" y="1420027"/>
            <a:ext cx="6923781" cy="234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74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5763877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ru-RU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ВЫВОДЫ</a:t>
            </a:r>
            <a:endParaRPr lang="en-GB" sz="360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23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632972" y="673314"/>
            <a:ext cx="7878055" cy="328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Создание алгоритмических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стэйблкойнов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которые могут поддерживать свою целевую цену очень сложная задача, требующая хорошо сбалансированной системы стабилизационных механизмов.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Одним из важнейших компонентов, о которых должны думать создатели такой системы (кроме работающих механизмов стабилизации) является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трастовость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Т.е. вера пользователей в то, что система будет стабильна. Даже для </a:t>
            </a:r>
            <a:r>
              <a:rPr lang="ru-RU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overcollateralized</a:t>
            </a: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систем потребовались годы для того, чтобы пользователи начали доверять им.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Быстрые эксперименты с реальными деньгами, которые невозможно провести в реальном мире, позволяют быстро определить, что работает, а что нет и пойти дальше.</a:t>
            </a:r>
          </a:p>
        </p:txBody>
      </p:sp>
    </p:spTree>
    <p:extLst>
      <p:ext uri="{BB962C8B-B14F-4D97-AF65-F5344CB8AC3E}">
        <p14:creationId xmlns:p14="http://schemas.microsoft.com/office/powerpoint/2010/main" val="2727475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513440-57B6-479F-83F0-351640DB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1647825"/>
            <a:ext cx="65341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0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62814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GB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Rebase coins: </a:t>
            </a:r>
            <a:r>
              <a:rPr lang="en-GB" sz="360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Ampleforth</a:t>
            </a:r>
            <a:r>
              <a:rPr lang="en-GB" sz="360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(Yam, Based Money)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СПА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СИБО</a:t>
            </a:r>
            <a:r>
              <a:rPr lang="en" dirty="0">
                <a:solidFill>
                  <a:srgbClr val="4343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  <a:endParaRPr dirty="0">
              <a:solidFill>
                <a:srgbClr val="43434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92" name="Google Shape;592;p45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2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Остались вопросы?</a:t>
            </a:r>
            <a:endParaRPr dirty="0">
              <a:solidFill>
                <a:srgbClr val="43434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</a:rPr>
              <a:t>@npashuk</a:t>
            </a:r>
            <a:endParaRPr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6"/>
          <p:cNvSpPr txBox="1">
            <a:spLocks noGrp="1"/>
          </p:cNvSpPr>
          <p:nvPr>
            <p:ph type="title"/>
          </p:nvPr>
        </p:nvSpPr>
        <p:spPr>
          <a:xfrm>
            <a:off x="1795350" y="1724550"/>
            <a:ext cx="55533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E43BC9-FD70-4358-9138-0DAB28AD3C1C}"/>
              </a:ext>
            </a:extLst>
          </p:cNvPr>
          <p:cNvSpPr txBox="1"/>
          <p:nvPr/>
        </p:nvSpPr>
        <p:spPr>
          <a:xfrm>
            <a:off x="581891" y="651164"/>
            <a:ext cx="75368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Rebase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coins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изменяют предложение в зависимости от рыночной цены на монету. Эти изменения предложения называются "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ребэйзы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" (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rebases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). </a:t>
            </a:r>
            <a:r>
              <a:rPr lang="ru-RU" b="0" i="0" dirty="0" err="1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Ребэйзы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не меняют пропорцию монет принадлежащих пользователю, т.е. активы пользователи не размываются.</a:t>
            </a:r>
            <a:endParaRPr lang="en-GB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endParaRPr lang="ru-RU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107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4"/>
          <p:cNvSpPr/>
          <p:nvPr/>
        </p:nvSpPr>
        <p:spPr>
          <a:xfrm>
            <a:off x="-157950" y="4149775"/>
            <a:ext cx="1808700" cy="1006100"/>
          </a:xfrm>
          <a:custGeom>
            <a:avLst/>
            <a:gdLst/>
            <a:ahLst/>
            <a:cxnLst/>
            <a:rect l="l" t="t" r="r" b="b"/>
            <a:pathLst>
              <a:path w="72348" h="40244" extrusionOk="0">
                <a:moveTo>
                  <a:pt x="0" y="4522"/>
                </a:moveTo>
                <a:lnTo>
                  <a:pt x="40244" y="0"/>
                </a:lnTo>
                <a:lnTo>
                  <a:pt x="72348" y="40244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2" name="Google Shape;492;p34"/>
          <p:cNvSpPr txBox="1">
            <a:spLocks noGrp="1"/>
          </p:cNvSpPr>
          <p:nvPr>
            <p:ph type="ctrTitle"/>
          </p:nvPr>
        </p:nvSpPr>
        <p:spPr>
          <a:xfrm>
            <a:off x="671559" y="488075"/>
            <a:ext cx="6650568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Ampleforth</a:t>
            </a:r>
            <a:endParaRPr lang="ru-RU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510916-F344-415D-9A75-E197D8642C10}"/>
              </a:ext>
            </a:extLst>
          </p:cNvPr>
          <p:cNvSpPr txBox="1"/>
          <p:nvPr/>
        </p:nvSpPr>
        <p:spPr>
          <a:xfrm>
            <a:off x="746400" y="1322975"/>
            <a:ext cx="7621745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Привязан к 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U.S. dollar’s 2019 Consumer Price Index (CPI) rate</a:t>
            </a:r>
          </a:p>
          <a:p>
            <a:pPr algn="l"/>
            <a:endParaRPr lang="en-GB" b="0" i="0" dirty="0">
              <a:solidFill>
                <a:srgbClr val="24292E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Stability: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&gt; 1.05: 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positive rebase - 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новые токены создаются у всех пользователей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Если цена &lt; 0.95: </a:t>
            </a:r>
            <a:r>
              <a:rPr lang="en-GB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negative rebase - </a:t>
            </a:r>
            <a:r>
              <a:rPr lang="ru-RU" b="0" i="0" dirty="0">
                <a:solidFill>
                  <a:srgbClr val="24292E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токенов становится меньше у всех пользователей</a:t>
            </a:r>
          </a:p>
        </p:txBody>
      </p:sp>
    </p:spTree>
    <p:extLst>
      <p:ext uri="{BB962C8B-B14F-4D97-AF65-F5344CB8AC3E}">
        <p14:creationId xmlns:p14="http://schemas.microsoft.com/office/powerpoint/2010/main" val="3431996208"/>
      </p:ext>
    </p:extLst>
  </p:cSld>
  <p:clrMapOvr>
    <a:masterClrMapping/>
  </p:clrMapOvr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2105</Words>
  <Application>Microsoft Office PowerPoint</Application>
  <PresentationFormat>Экран (16:9)</PresentationFormat>
  <Paragraphs>195</Paragraphs>
  <Slides>71</Slides>
  <Notes>71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71</vt:i4>
      </vt:variant>
    </vt:vector>
  </HeadingPairs>
  <TitlesOfParts>
    <vt:vector size="80" baseType="lpstr">
      <vt:lpstr>Barlow Semi Condensed SemiBold</vt:lpstr>
      <vt:lpstr>Arial</vt:lpstr>
      <vt:lpstr>Roboto Condensed</vt:lpstr>
      <vt:lpstr>Barlow Semi Condensed</vt:lpstr>
      <vt:lpstr>Roboto Condensed Light</vt:lpstr>
      <vt:lpstr>Roboto</vt:lpstr>
      <vt:lpstr>Bahiana</vt:lpstr>
      <vt:lpstr>Fira Sans Extra Condensed Medium</vt:lpstr>
      <vt:lpstr>Annual Report General by Slidesgo</vt:lpstr>
      <vt:lpstr>Алгоритмические стэйблкойны: поиск Святого Грааля</vt:lpstr>
      <vt:lpstr>Виды стэйблкойнов:</vt:lpstr>
      <vt:lpstr>Введение</vt:lpstr>
      <vt:lpstr>Презентация PowerPoint</vt:lpstr>
      <vt:lpstr>Презентация PowerPoint</vt:lpstr>
      <vt:lpstr>Презентация PowerPoint</vt:lpstr>
      <vt:lpstr>Rebase coins: Ampleforth (Yam, Based Money)</vt:lpstr>
      <vt:lpstr>Презентация PowerPoint</vt:lpstr>
      <vt:lpstr>Ampleforth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Yam</vt:lpstr>
      <vt:lpstr>Based</vt:lpstr>
      <vt:lpstr>Презентация PowerPoint</vt:lpstr>
      <vt:lpstr>Seigniorage coins:  Empty Set Dollar  и Basis Cash</vt:lpstr>
      <vt:lpstr>Презентация PowerPoint</vt:lpstr>
      <vt:lpstr>Презентация PowerPoint</vt:lpstr>
      <vt:lpstr>Basecoin/Basis </vt:lpstr>
      <vt:lpstr>Empty Set Dollar</vt:lpstr>
      <vt:lpstr>Empty Set Dollar</vt:lpstr>
      <vt:lpstr>Презентация PowerPoint</vt:lpstr>
      <vt:lpstr>Презентация PowerPoint</vt:lpstr>
      <vt:lpstr>Презентация PowerPoint</vt:lpstr>
      <vt:lpstr>Презентация PowerPoint</vt:lpstr>
      <vt:lpstr>Basis Cash</vt:lpstr>
      <vt:lpstr>Презентация PowerPoint</vt:lpstr>
      <vt:lpstr>Презентация PowerPoint</vt:lpstr>
      <vt:lpstr>Презентация PowerPoint</vt:lpstr>
      <vt:lpstr>Terra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Frax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Titan</vt:lpstr>
      <vt:lpstr>Rai, Fei, Float</vt:lpstr>
      <vt:lpstr>Rai</vt:lpstr>
      <vt:lpstr>Презентация PowerPoint</vt:lpstr>
      <vt:lpstr>Презентация PowerPoint</vt:lpstr>
      <vt:lpstr>Презентация PowerPoint</vt:lpstr>
      <vt:lpstr>Презентация PowerPoint</vt:lpstr>
      <vt:lpstr>Fei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Float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</vt:lpstr>
      <vt:lpstr>Презентация PowerPoint</vt:lpstr>
      <vt:lpstr>Презентация PowerPoint</vt:lpstr>
      <vt:lpstr>СПАСИБО!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Алгоритмические стэйблкойны: поиск Святого Грааля</dc:title>
  <cp:lastModifiedBy>Nikolai Pashuk</cp:lastModifiedBy>
  <cp:revision>28</cp:revision>
  <dcterms:modified xsi:type="dcterms:W3CDTF">2021-07-02T10:19:34Z</dcterms:modified>
</cp:coreProperties>
</file>